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24" r:id="rId5"/>
    <p:sldId id="315" r:id="rId6"/>
    <p:sldId id="302" r:id="rId7"/>
    <p:sldId id="327" r:id="rId8"/>
    <p:sldId id="311" r:id="rId9"/>
    <p:sldId id="310" r:id="rId10"/>
    <p:sldId id="326" r:id="rId11"/>
    <p:sldId id="31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>
      <p:cViewPr>
        <p:scale>
          <a:sx n="75" d="100"/>
          <a:sy n="75" d="100"/>
        </p:scale>
        <p:origin x="250" y="302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12/25/2022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12/25/2022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12/25/2022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2500" b="12500"/>
          <a:stretch/>
        </p:blipFill>
        <p:spPr>
          <a:xfrm>
            <a:off x="0" y="0"/>
            <a:ext cx="12192000" cy="6858000"/>
          </a:xfrm>
          <a:solidFill>
            <a:schemeClr val="tx1"/>
          </a:solid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41780" y="1086963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2071440"/>
          </a:xfrm>
        </p:spPr>
        <p:txBody>
          <a:bodyPr/>
          <a:lstStyle/>
          <a:p>
            <a:r>
              <a:rPr lang="en-US" dirty="0"/>
              <a:t>Recruitment System using ML </a:t>
            </a:r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349500"/>
            <a:ext cx="4275138" cy="3560763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An online recruitment system is </a:t>
            </a:r>
            <a:r>
              <a:rPr lang="en-US" dirty="0"/>
              <a:t>a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platform to hold all the processes of employees for the organization.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It is the automated system with various components to facilitate the processes involved in finding, attracting, assessing, and hiring a new employee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36FF4D0-1164-A3AA-7FCF-19C8CCCF9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065" y="3551900"/>
            <a:ext cx="3914775" cy="26227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55C63A9-C82F-5AF0-0EFA-9D768A6281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1440" y="372718"/>
            <a:ext cx="3728720" cy="29333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Resume checker /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Resume Maker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Based on skills course provide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ML used for selection purpose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Word Cloud for job description </a:t>
            </a:r>
          </a:p>
          <a:p>
            <a:endParaRPr lang="en-US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340" r="15340"/>
          <a:stretch/>
        </p:blipFill>
        <p:spPr>
          <a:xfrm>
            <a:off x="5675846" y="613214"/>
            <a:ext cx="5876996" cy="5652000"/>
          </a:xfrm>
        </p:spPr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CFD1E-DE35-C565-B985-65F1A20615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9575" y="1636210"/>
            <a:ext cx="4275139" cy="4619600"/>
          </a:xfrm>
        </p:spPr>
        <p:txBody>
          <a:bodyPr/>
          <a:lstStyle/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To provide better and easy job posting.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To add course feature so that user can even do better.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Based on the job user applied course will be provided to the user.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HR should have no worries as this recruit system uses ML algorithm and sample test to check the candidate even better</a:t>
            </a:r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62E339A-4AD9-0BEF-8897-7CA7F4BAD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4275138" cy="830997"/>
          </a:xfrm>
        </p:spPr>
        <p:txBody>
          <a:bodyPr/>
          <a:lstStyle/>
          <a:p>
            <a:r>
              <a:rPr lang="en-IN" dirty="0"/>
              <a:t>Primary Goals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747E49-0D2E-FCEF-EBE5-D69C2F27A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5329" y="923925"/>
            <a:ext cx="3540487" cy="17907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C4C40DE-5F71-5BB7-7124-8FDB21B73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7913" y="4743450"/>
            <a:ext cx="3177903" cy="1790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9FA938B-2C58-ADD6-D6E7-3103207B1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7426" y="2833687"/>
            <a:ext cx="3540487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06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>
            <a:extLst>
              <a:ext uri="{FF2B5EF4-FFF2-40B4-BE49-F238E27FC236}">
                <a16:creationId xmlns:a16="http://schemas.microsoft.com/office/drawing/2014/main" id="{B89E9C66-E38F-4FFF-B1A6-BA4E05DD8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8293101" cy="830997"/>
          </a:xfrm>
        </p:spPr>
        <p:txBody>
          <a:bodyPr/>
          <a:lstStyle/>
          <a:p>
            <a:pPr algn="ctr"/>
            <a:r>
              <a:rPr lang="en-US" dirty="0"/>
              <a:t>Literature Survey</a:t>
            </a:r>
          </a:p>
        </p:txBody>
      </p:sp>
      <p:pic>
        <p:nvPicPr>
          <p:cNvPr id="42" name="Picture Placeholder 3" descr="close up of building">
            <a:extLst>
              <a:ext uri="{FF2B5EF4-FFF2-40B4-BE49-F238E27FC236}">
                <a16:creationId xmlns:a16="http://schemas.microsoft.com/office/drawing/2014/main" id="{5A9FCEFE-ADCB-4861-8CEA-A074136512A6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/>
          <a:srcRect t="13712" b="13712"/>
          <a:stretch>
            <a:fillRect/>
          </a:stretch>
        </p:blipFill>
        <p:spPr>
          <a:xfrm>
            <a:off x="9393238" y="0"/>
            <a:ext cx="2798762" cy="1354138"/>
          </a:xfrm>
          <a:custGeom>
            <a:avLst/>
            <a:gdLst>
              <a:gd name="connsiteX0" fmla="*/ 316595 w 2798762"/>
              <a:gd name="connsiteY0" fmla="*/ 369378 h 1635849"/>
              <a:gd name="connsiteX1" fmla="*/ 1152465 w 2798762"/>
              <a:gd name="connsiteY1" fmla="*/ 369378 h 1635849"/>
              <a:gd name="connsiteX2" fmla="*/ 1469083 w 2798762"/>
              <a:gd name="connsiteY2" fmla="*/ 1002614 h 1635849"/>
              <a:gd name="connsiteX3" fmla="*/ 1152465 w 2798762"/>
              <a:gd name="connsiteY3" fmla="*/ 1635849 h 1635849"/>
              <a:gd name="connsiteX4" fmla="*/ 316595 w 2798762"/>
              <a:gd name="connsiteY4" fmla="*/ 1635849 h 1635849"/>
              <a:gd name="connsiteX5" fmla="*/ 0 w 2798762"/>
              <a:gd name="connsiteY5" fmla="*/ 1002660 h 1635849"/>
              <a:gd name="connsiteX6" fmla="*/ 0 w 2798762"/>
              <a:gd name="connsiteY6" fmla="*/ 1002568 h 1635849"/>
              <a:gd name="connsiteX7" fmla="*/ 1193125 w 2798762"/>
              <a:gd name="connsiteY7" fmla="*/ 0 h 1635849"/>
              <a:gd name="connsiteX8" fmla="*/ 2798762 w 2798762"/>
              <a:gd name="connsiteY8" fmla="*/ 0 h 1635849"/>
              <a:gd name="connsiteX9" fmla="*/ 2798762 w 2798762"/>
              <a:gd name="connsiteY9" fmla="*/ 786966 h 1635849"/>
              <a:gd name="connsiteX10" fmla="*/ 2719777 w 2798762"/>
              <a:gd name="connsiteY10" fmla="*/ 944936 h 1635849"/>
              <a:gd name="connsiteX11" fmla="*/ 1582346 w 2798762"/>
              <a:gd name="connsiteY11" fmla="*/ 944936 h 1635849"/>
              <a:gd name="connsiteX12" fmla="*/ 1151501 w 2798762"/>
              <a:gd name="connsiteY12" fmla="*/ 83246 h 1635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98762" h="1635849">
                <a:moveTo>
                  <a:pt x="316595" y="369378"/>
                </a:moveTo>
                <a:lnTo>
                  <a:pt x="1152465" y="369378"/>
                </a:lnTo>
                <a:lnTo>
                  <a:pt x="1469083" y="1002614"/>
                </a:lnTo>
                <a:lnTo>
                  <a:pt x="1152465" y="1635849"/>
                </a:lnTo>
                <a:lnTo>
                  <a:pt x="316595" y="1635849"/>
                </a:lnTo>
                <a:lnTo>
                  <a:pt x="0" y="1002660"/>
                </a:lnTo>
                <a:lnTo>
                  <a:pt x="0" y="1002568"/>
                </a:lnTo>
                <a:close/>
                <a:moveTo>
                  <a:pt x="1193125" y="0"/>
                </a:moveTo>
                <a:lnTo>
                  <a:pt x="2798762" y="0"/>
                </a:lnTo>
                <a:lnTo>
                  <a:pt x="2798762" y="786966"/>
                </a:lnTo>
                <a:lnTo>
                  <a:pt x="2719777" y="944936"/>
                </a:lnTo>
                <a:lnTo>
                  <a:pt x="1582346" y="944936"/>
                </a:lnTo>
                <a:lnTo>
                  <a:pt x="1151501" y="83246"/>
                </a:lnTo>
                <a:close/>
              </a:path>
            </a:pathLst>
          </a:custGeom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0290EA64-1F72-8F5C-BE66-6151F7DF7E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030492"/>
              </p:ext>
            </p:extLst>
          </p:nvPr>
        </p:nvGraphicFramePr>
        <p:xfrm>
          <a:off x="1565275" y="2037655"/>
          <a:ext cx="8293101" cy="351542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764367">
                  <a:extLst>
                    <a:ext uri="{9D8B030D-6E8A-4147-A177-3AD203B41FA5}">
                      <a16:colId xmlns:a16="http://schemas.microsoft.com/office/drawing/2014/main" val="3574587990"/>
                    </a:ext>
                  </a:extLst>
                </a:gridCol>
                <a:gridCol w="2764367">
                  <a:extLst>
                    <a:ext uri="{9D8B030D-6E8A-4147-A177-3AD203B41FA5}">
                      <a16:colId xmlns:a16="http://schemas.microsoft.com/office/drawing/2014/main" val="2117464538"/>
                    </a:ext>
                  </a:extLst>
                </a:gridCol>
                <a:gridCol w="2764367">
                  <a:extLst>
                    <a:ext uri="{9D8B030D-6E8A-4147-A177-3AD203B41FA5}">
                      <a16:colId xmlns:a16="http://schemas.microsoft.com/office/drawing/2014/main" val="264840013"/>
                    </a:ext>
                  </a:extLst>
                </a:gridCol>
              </a:tblGrid>
              <a:tr h="878855">
                <a:tc>
                  <a:txBody>
                    <a:bodyPr/>
                    <a:lstStyle/>
                    <a:p>
                      <a:r>
                        <a:rPr lang="en-US" dirty="0"/>
                        <a:t>           </a:t>
                      </a:r>
                      <a:r>
                        <a:rPr lang="en-US" dirty="0">
                          <a:effectLst/>
                        </a:rPr>
                        <a:t>Paper</a:t>
                      </a:r>
                    </a:p>
                  </a:txBody>
                  <a:tcPr marL="324000" marR="72000"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Source</a:t>
                      </a:r>
                    </a:p>
                  </a:txBody>
                  <a:tcPr marL="324000" marR="72000"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  Analysis</a:t>
                      </a:r>
                    </a:p>
                  </a:txBody>
                  <a:tcPr marL="324000" marR="72000" anchor="ctr"/>
                </a:tc>
                <a:extLst>
                  <a:ext uri="{0D108BD9-81ED-4DB2-BD59-A6C34878D82A}">
                    <a16:rowId xmlns:a16="http://schemas.microsoft.com/office/drawing/2014/main" val="3092492153"/>
                  </a:ext>
                </a:extLst>
              </a:tr>
              <a:tr h="878855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Recruitment Management System</a:t>
                      </a:r>
                    </a:p>
                  </a:txBody>
                  <a:tcPr marL="180000" anchor="ctr"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Coding.com</a:t>
                      </a:r>
                    </a:p>
                  </a:txBody>
                  <a:tcPr marL="648000" anchor="ctr"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Need for online recruitment</a:t>
                      </a:r>
                    </a:p>
                  </a:txBody>
                  <a:tcPr marL="180000" anchor="ctr"/>
                </a:tc>
                <a:extLst>
                  <a:ext uri="{0D108BD9-81ED-4DB2-BD59-A6C34878D82A}">
                    <a16:rowId xmlns:a16="http://schemas.microsoft.com/office/drawing/2014/main" val="1183455928"/>
                  </a:ext>
                </a:extLst>
              </a:tr>
              <a:tr h="878855">
                <a:tc>
                  <a:txBody>
                    <a:bodyPr/>
                    <a:lstStyle/>
                    <a:p>
                      <a:r>
                        <a:rPr lang="en-US" b="1" dirty="0"/>
                        <a:t>Recruitment and selection</a:t>
                      </a:r>
                      <a:r>
                        <a:rPr lang="en-US" b="1" baseline="0" dirty="0"/>
                        <a:t> Process</a:t>
                      </a:r>
                      <a:endParaRPr lang="en-US" b="1" dirty="0"/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Researchgate.com</a:t>
                      </a:r>
                    </a:p>
                  </a:txBody>
                  <a:tcPr marL="396000"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Understanding</a:t>
                      </a:r>
                      <a:r>
                        <a:rPr lang="en-US" b="1" baseline="0" dirty="0"/>
                        <a:t> recruitment process</a:t>
                      </a:r>
                      <a:endParaRPr lang="en-US" b="1" dirty="0"/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1129020453"/>
                  </a:ext>
                </a:extLst>
              </a:tr>
              <a:tr h="878855">
                <a:tc>
                  <a:txBody>
                    <a:bodyPr/>
                    <a:lstStyle/>
                    <a:p>
                      <a:r>
                        <a:rPr lang="en-US" b="1" dirty="0"/>
                        <a:t>Machine Learning Algorithm, on RS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Researchgate.com</a:t>
                      </a:r>
                    </a:p>
                  </a:txBody>
                  <a:tcPr marL="324000"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Solving candidate</a:t>
                      </a:r>
                      <a:r>
                        <a:rPr lang="en-US" b="1" baseline="0" dirty="0"/>
                        <a:t> ranking problem</a:t>
                      </a:r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50870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3608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7E6D6-C63D-4A7C-B1F1-1E8117B25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8312150" cy="830997"/>
          </a:xfrm>
        </p:spPr>
        <p:txBody>
          <a:bodyPr/>
          <a:lstStyle/>
          <a:p>
            <a:pPr algn="ctr"/>
            <a:r>
              <a:rPr lang="en-US" dirty="0"/>
              <a:t>Existing System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B43125FE-4923-4B38-ADD6-3F547696AB1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27DC06-E3ED-47AA-A80C-6DC3AB8A23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Employee opportunities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982E48-3FB5-4F2E-AE87-E5E0838657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End of fiscal celebration on July 15th</a:t>
            </a:r>
            <a:br>
              <a:rPr lang="en-US" dirty="0"/>
            </a:br>
            <a:r>
              <a:rPr lang="en-US" dirty="0"/>
              <a:t> </a:t>
            </a:r>
          </a:p>
          <a:p>
            <a:r>
              <a:rPr lang="en-US" dirty="0"/>
              <a:t>Employee day of learning on August 14th </a:t>
            </a:r>
            <a:br>
              <a:rPr lang="en-US" dirty="0"/>
            </a:br>
            <a:endParaRPr lang="en-US" dirty="0"/>
          </a:p>
          <a:p>
            <a:r>
              <a:rPr lang="en-US" dirty="0"/>
              <a:t>Employee Yoga on September 3rd </a:t>
            </a:r>
            <a:br>
              <a:rPr lang="en-US" dirty="0"/>
            </a:br>
            <a:endParaRPr lang="en-US" dirty="0"/>
          </a:p>
          <a:p>
            <a:r>
              <a:rPr lang="en-US" dirty="0"/>
              <a:t>Seminar series begins September 10th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2BCCC6-6D52-4984-A92F-8B1A8A9032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Business priorities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5E2CA68-BFC9-485F-A53E-F4C27258EF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Increase customer satisfaction by 2%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Maintain growth</a:t>
            </a:r>
            <a:br>
              <a:rPr lang="en-US" dirty="0"/>
            </a:br>
            <a:endParaRPr lang="en-US" dirty="0"/>
          </a:p>
          <a:p>
            <a:r>
              <a:rPr lang="en-US" dirty="0"/>
              <a:t>Diversify investment in sector 2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Initiative partnership with 3rd party organizations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378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Reflection of city at dusk on mirrored building">
            <a:extLst>
              <a:ext uri="{FF2B5EF4-FFF2-40B4-BE49-F238E27FC236}">
                <a16:creationId xmlns:a16="http://schemas.microsoft.com/office/drawing/2014/main" id="{80F641B8-D4CB-4B34-AF57-A526981DEDA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80000"/>
          </a:blip>
          <a:srcRect t="6692" b="669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8461F53-81E4-4F48-8B4D-56B6013B1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61902" y="752475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CA4A65-0235-4CB2-B09E-4E2D8F223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 eaLnBrk="1" latinLnBrk="0" hangingPunct="1"/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+mn-ea"/>
                <a:cs typeface="+mn-cs"/>
              </a:rPr>
              <a:t>“ Nothing Is Impossible.</a:t>
            </a:r>
            <a:b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+mn-ea"/>
                <a:cs typeface="+mn-cs"/>
              </a:rPr>
              <a:t>The Word,</a:t>
            </a:r>
            <a:b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+mn-ea"/>
                <a:cs typeface="+mn-cs"/>
              </a:rPr>
              <a:t>Itself Says</a:t>
            </a:r>
            <a:b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3200" dirty="0">
                <a:solidFill>
                  <a:srgbClr val="FFFFFF"/>
                </a:solidFill>
                <a:latin typeface="Calibri Light" panose="020F0302020204030204" pitchFamily="34" charset="0"/>
                <a:ea typeface="+mn-ea"/>
                <a:cs typeface="+mn-cs"/>
              </a:rPr>
              <a:t>‘I’m Possible!’ ”</a:t>
            </a:r>
            <a:endParaRPr lang="en-US" sz="32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3AD71F-DA66-44DD-B812-447839E53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CF27D1-2BD8-40D7-A92B-834F8A4F7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0F2B13-F976-4C2D-883C-E495CDF04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399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 err="1"/>
              <a:t>RecruitEmp</a:t>
            </a:r>
            <a:r>
              <a:rPr lang="en-US" dirty="0"/>
              <a:t> act as a medium between “job seekers” and “recruiters”.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Provide flexibility to the job seekers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D3388D-1870-1A0D-860E-5852B60BE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330" y="1636210"/>
            <a:ext cx="4851602" cy="21122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A7AE6D-E8C3-024E-58B6-CD39CF05D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330" y="3957511"/>
            <a:ext cx="4851602" cy="19928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166</TotalTime>
  <Words>265</Words>
  <Application>Microsoft Office PowerPoint</Application>
  <PresentationFormat>Widescreen</PresentationFormat>
  <Paragraphs>45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Corbel</vt:lpstr>
      <vt:lpstr>Wingdings</vt:lpstr>
      <vt:lpstr>Office Theme</vt:lpstr>
      <vt:lpstr>Recruitment System using ML </vt:lpstr>
      <vt:lpstr>Introduction</vt:lpstr>
      <vt:lpstr>Features </vt:lpstr>
      <vt:lpstr>Primary Goals</vt:lpstr>
      <vt:lpstr>Literature Survey</vt:lpstr>
      <vt:lpstr>Existing System</vt:lpstr>
      <vt:lpstr>“ Nothing Is Impossible. The Word, Itself Says ‘I’m Possible!’ ”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Recruitment System using ML </dc:title>
  <dc:creator>Purva Pawar</dc:creator>
  <cp:lastModifiedBy>Purva Pawar</cp:lastModifiedBy>
  <cp:revision>1</cp:revision>
  <dcterms:created xsi:type="dcterms:W3CDTF">2022-12-25T16:56:19Z</dcterms:created>
  <dcterms:modified xsi:type="dcterms:W3CDTF">2022-12-25T19:43:05Z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